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</p:sldIdLst>
  <p:sldSz cy="5143500" cx="9144000"/>
  <p:notesSz cx="6858000" cy="9144000"/>
  <p:embeddedFontLst>
    <p:embeddedFont>
      <p:font typeface="Helvetica Neue"/>
      <p:regular r:id="rId114"/>
      <p:bold r:id="rId115"/>
      <p:italic r:id="rId116"/>
      <p:boldItalic r:id="rId117"/>
    </p:embeddedFont>
    <p:embeddedFont>
      <p:font typeface="Helvetica Neue Light"/>
      <p:regular r:id="rId118"/>
      <p:bold r:id="rId119"/>
      <p:italic r:id="rId120"/>
      <p:boldItalic r:id="rId1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121" Type="http://schemas.openxmlformats.org/officeDocument/2006/relationships/font" Target="fonts/HelveticaNeueLight-boldItalic.fntdata"/><Relationship Id="rId25" Type="http://schemas.openxmlformats.org/officeDocument/2006/relationships/slide" Target="slides/slide21.xml"/><Relationship Id="rId120" Type="http://schemas.openxmlformats.org/officeDocument/2006/relationships/font" Target="fonts/HelveticaNeueLight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font" Target="fonts/HelveticaNeueLight-regular.fntdata"/><Relationship Id="rId117" Type="http://schemas.openxmlformats.org/officeDocument/2006/relationships/font" Target="fonts/HelveticaNeue-boldItalic.fntdata"/><Relationship Id="rId116" Type="http://schemas.openxmlformats.org/officeDocument/2006/relationships/font" Target="fonts/HelveticaNeue-italic.fntdata"/><Relationship Id="rId115" Type="http://schemas.openxmlformats.org/officeDocument/2006/relationships/font" Target="fonts/HelveticaNeue-bold.fntdata"/><Relationship Id="rId119" Type="http://schemas.openxmlformats.org/officeDocument/2006/relationships/font" Target="fonts/HelveticaNeueLight-bold.fntdata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font" Target="fonts/HelveticaNeue-regular.fntdata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Shape 9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Shape 9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Shape 9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Shape 9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Shape 9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Shape 9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Shape 9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Shape 9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Shape 7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Shape 7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Shape 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Shape 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Shape 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Shape 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Shape 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Shape 9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Shape 9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Shape 9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48.png"/></Relationships>
</file>

<file path=ppt/slides/_rels/slide108.xml.rels><?xml version="1.0" encoding="UTF-8" standalone="yes"?><Relationships xmlns="http://schemas.openxmlformats.org/package/2006/relationships"><Relationship Id="rId11" Type="http://schemas.openxmlformats.org/officeDocument/2006/relationships/hyperlink" Target="https://manning-content.s3.amazonaws.com/download/7/c7e285f-d8da-476e-b4b7-54edf3cdf3be/GroovyinA1_CH18.pdf" TargetMode="External"/><Relationship Id="rId10" Type="http://schemas.openxmlformats.org/officeDocument/2006/relationships/hyperlink" Target="http://www.gpars.org/webapp/guide/index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45.png"/><Relationship Id="rId4" Type="http://schemas.openxmlformats.org/officeDocument/2006/relationships/hyperlink" Target="https://github.com/yermilov/gpars-talk" TargetMode="External"/><Relationship Id="rId9" Type="http://schemas.openxmlformats.org/officeDocument/2006/relationships/hyperlink" Target="https://groovy-community.slack.com/messages/C2PDVRJ0Y/" TargetMode="External"/><Relationship Id="rId5" Type="http://schemas.openxmlformats.org/officeDocument/2006/relationships/hyperlink" Target="https://www.youtube.com/watch?v=7AByMX76c_4" TargetMode="External"/><Relationship Id="rId6" Type="http://schemas.openxmlformats.org/officeDocument/2006/relationships/hyperlink" Target="https://www.infoq.com/presentations/gpars" TargetMode="External"/><Relationship Id="rId7" Type="http://schemas.openxmlformats.org/officeDocument/2006/relationships/hyperlink" Target="http://www.gpars.org/" TargetMode="External"/><Relationship Id="rId8" Type="http://schemas.openxmlformats.org/officeDocument/2006/relationships/hyperlink" Target="https://github.com/GPars/GPars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5.png"/><Relationship Id="rId13" Type="http://schemas.openxmlformats.org/officeDocument/2006/relationships/image" Target="../media/image18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15" Type="http://schemas.openxmlformats.org/officeDocument/2006/relationships/image" Target="../media/image23.png"/><Relationship Id="rId14" Type="http://schemas.openxmlformats.org/officeDocument/2006/relationships/image" Target="../media/image16.png"/><Relationship Id="rId16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hyperlink" Target="https://goo.gl/PZNNGY" TargetMode="External"/><Relationship Id="rId5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32281iDADEAFC04868CE5C" id="54" name="Shape 54"/>
          <p:cNvPicPr preferRelativeResize="0"/>
          <p:nvPr/>
        </p:nvPicPr>
        <p:blipFill rotWithShape="1">
          <a:blip r:embed="rId3">
            <a:alphaModFix amt="30000"/>
          </a:blip>
          <a:srcRect b="17188" l="0" r="0" t="1718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0" y="1689825"/>
            <a:ext cx="9144000" cy="259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Unsung Hero of Concurrency in Practice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150" y="4795200"/>
            <a:ext cx="914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http://playstationna.i.lithium.com/t5/image/serverpage/image-id/432281iDADEAFC04868CE5C?v=1.0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12" y="0"/>
            <a:ext cx="6753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 txBox="1"/>
          <p:nvPr/>
        </p:nvSpPr>
        <p:spPr>
          <a:xfrm>
            <a:off x="1703850" y="1312350"/>
            <a:ext cx="5736300" cy="25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handler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ReactorMessagingRunnable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protected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argument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return news.fetchLatest();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actor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start();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 txBox="1"/>
          <p:nvPr/>
        </p:nvSpPr>
        <p:spPr>
          <a:xfrm>
            <a:off x="1576950" y="702000"/>
            <a:ext cx="5990100" cy="3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MessageHandler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DynamicDispatchActor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replyIfExists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tweet.getStatus()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replyIfExists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facebookPost.getPost()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replyIfExists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blogArticle.getText()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 txBox="1"/>
          <p:nvPr>
            <p:ph idx="4294967295" type="title"/>
          </p:nvPr>
        </p:nvSpPr>
        <p:spPr>
          <a:xfrm>
            <a:off x="3999600" y="2264100"/>
            <a:ext cx="5144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  <p:pic>
        <p:nvPicPr>
          <p:cNvPr id="943" name="Shape 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399961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Shape 944"/>
          <p:cNvSpPr txBox="1"/>
          <p:nvPr/>
        </p:nvSpPr>
        <p:spPr>
          <a:xfrm>
            <a:off x="3999600" y="4477525"/>
            <a:ext cx="514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http://www.projectroomseattle.org/programs-content/2014/6/preparing-for-the-failure-variety-show-the-rube-goldberg-confessionals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 txBox="1"/>
          <p:nvPr/>
        </p:nvSpPr>
        <p:spPr>
          <a:xfrm>
            <a:off x="673800" y="388050"/>
            <a:ext cx="7796400" cy="4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dataflow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dataflow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0" name="Shape 950"/>
          <p:cNvSpPr txBox="1"/>
          <p:nvPr/>
        </p:nvSpPr>
        <p:spPr>
          <a:xfrm>
            <a:off x="656100" y="1072450"/>
            <a:ext cx="78318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951" name="Shape 951"/>
          <p:cNvSpPr txBox="1"/>
          <p:nvPr/>
        </p:nvSpPr>
        <p:spPr>
          <a:xfrm>
            <a:off x="656100" y="2060200"/>
            <a:ext cx="76764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twitter.numberOfRetweets(article)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facebook.numberofLikes(article)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/>
          <p:nvPr/>
        </p:nvSpPr>
        <p:spPr>
          <a:xfrm>
            <a:off x="673800" y="388050"/>
            <a:ext cx="8265600" cy="4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System.out.println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7" name="Shape 957"/>
          <p:cNvSpPr txBox="1"/>
          <p:nvPr/>
        </p:nvSpPr>
        <p:spPr>
          <a:xfrm>
            <a:off x="673800" y="1326425"/>
            <a:ext cx="78318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(Runnable) () -&gt;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try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bind(retweets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 catch (InterruptedException e)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throw new RuntimeException(e);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8" name="Shape 958"/>
          <p:cNvSpPr txBox="1"/>
          <p:nvPr/>
        </p:nvSpPr>
        <p:spPr>
          <a:xfrm>
            <a:off x="673800" y="3217325"/>
            <a:ext cx="7676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twitter.numberOfRetweets(article)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lv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facebook.numberofLikes(article)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 txBox="1"/>
          <p:nvPr/>
        </p:nvSpPr>
        <p:spPr>
          <a:xfrm>
            <a:off x="673800" y="388050"/>
            <a:ext cx="8265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4" name="Shape 964"/>
          <p:cNvSpPr txBox="1"/>
          <p:nvPr/>
        </p:nvSpPr>
        <p:spPr>
          <a:xfrm>
            <a:off x="673800" y="1340500"/>
            <a:ext cx="78318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[ retweets, facebookLikes ],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[ numberOfInteractions ],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retweetsCount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facebookLikesCount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retweetsCount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facebookLikesCount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5" name="Shape 965"/>
          <p:cNvSpPr txBox="1"/>
          <p:nvPr/>
        </p:nvSpPr>
        <p:spPr>
          <a:xfrm>
            <a:off x="673800" y="3153825"/>
            <a:ext cx="84702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numberOfRetweets(article)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numberofLikes(article)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/>
        </p:nvSpPr>
        <p:spPr>
          <a:xfrm>
            <a:off x="0" y="359825"/>
            <a:ext cx="82656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</p:txBody>
      </p:sp>
      <p:sp>
        <p:nvSpPr>
          <p:cNvPr id="971" name="Shape 971"/>
          <p:cNvSpPr txBox="1"/>
          <p:nvPr/>
        </p:nvSpPr>
        <p:spPr>
          <a:xfrm>
            <a:off x="0" y="1340500"/>
            <a:ext cx="91440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asList(retweets, facebookLikes),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asList(numberOfInteractions),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DataflowMessagingRunnable(2)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doRun(Object... arguments)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getOwningProcessor()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bindOutput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)arguments[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)arguments[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</p:txBody>
      </p:sp>
      <p:sp>
        <p:nvSpPr>
          <p:cNvPr id="972" name="Shape 972"/>
          <p:cNvSpPr txBox="1"/>
          <p:nvPr/>
        </p:nvSpPr>
        <p:spPr>
          <a:xfrm>
            <a:off x="0" y="3851000"/>
            <a:ext cx="91440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forEach(a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forEach(a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Shape 977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WHY USE GPARS?</a:t>
            </a:r>
          </a:p>
        </p:txBody>
      </p:sp>
      <p:sp>
        <p:nvSpPr>
          <p:cNvPr id="979" name="Shape 979"/>
          <p:cNvSpPr txBox="1"/>
          <p:nvPr>
            <p:ph idx="1" type="body"/>
          </p:nvPr>
        </p:nvSpPr>
        <p:spPr>
          <a:xfrm>
            <a:off x="311700" y="1152475"/>
            <a:ext cx="8520600" cy="255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IMPROVE PERFORMANCE OF SEQUENTIAL CODE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SIMPLIFY DEVELOPMENT OF CONCURRENT/PARALLEL CODE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CLOSE-TO-DOMAIN ABSTRACTIONS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 NUMBER OF ERRORS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INTEGRATE DIFFERENT ABSTRACTIONS EASILY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0" name="Shape 980"/>
          <p:cNvSpPr txBox="1"/>
          <p:nvPr>
            <p:ph type="title"/>
          </p:nvPr>
        </p:nvSpPr>
        <p:spPr>
          <a:xfrm>
            <a:off x="311700" y="42389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WHEN DO USE GPARS? - PARALLEL STREAMS</a:t>
            </a:r>
          </a:p>
        </p:txBody>
      </p:sp>
      <p:sp>
        <p:nvSpPr>
          <p:cNvPr id="981" name="Shape 981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Shape 986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15350" y="67074"/>
            <a:ext cx="9174700" cy="50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Shape 9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FURTHER DIVE</a:t>
            </a:r>
          </a:p>
        </p:txBody>
      </p:sp>
      <p:sp>
        <p:nvSpPr>
          <p:cNvPr id="988" name="Shape 9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Examples from slides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Groovy and Concurrency with GPars by Paul King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Gpars: Concurrency in Java &amp; Groovy by Ken Kousen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Official site</a:t>
            </a:r>
            <a:br>
              <a:rPr lang="en-GB"/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Sources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Slack channel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The GPars User Guide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/>
              </a:rPr>
              <a:t>'Concurrent Groovy with GPars' chapter from 'Groovy in Action' book</a:t>
            </a:r>
          </a:p>
        </p:txBody>
      </p:sp>
      <p:sp>
        <p:nvSpPr>
          <p:cNvPr id="989" name="Shape 989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https://s-media-cache-ak0.pinimg.com/originals/94/7b/55/947b558df61fd46caa6d041c1a21bb40.jpg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Shape 9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662362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Shape 995"/>
          <p:cNvSpPr txBox="1"/>
          <p:nvPr>
            <p:ph type="title"/>
          </p:nvPr>
        </p:nvSpPr>
        <p:spPr>
          <a:xfrm>
            <a:off x="6623625" y="2506675"/>
            <a:ext cx="2520300" cy="175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</a:p>
        </p:txBody>
      </p:sp>
      <p:sp>
        <p:nvSpPr>
          <p:cNvPr id="996" name="Shape 996"/>
          <p:cNvSpPr txBox="1"/>
          <p:nvPr>
            <p:ph type="title"/>
          </p:nvPr>
        </p:nvSpPr>
        <p:spPr>
          <a:xfrm>
            <a:off x="6623625" y="951675"/>
            <a:ext cx="2520300" cy="9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Q/A</a:t>
            </a:r>
          </a:p>
        </p:txBody>
      </p:sp>
      <p:sp>
        <p:nvSpPr>
          <p:cNvPr id="997" name="Shape 997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230437"/>
            <a:ext cx="72771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37" y="152400"/>
            <a:ext cx="58303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7" y="152387"/>
            <a:ext cx="5857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337" y="1880012"/>
            <a:ext cx="57435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887" y="261937"/>
            <a:ext cx="36480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337" y="261950"/>
            <a:ext cx="5495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937" y="166662"/>
            <a:ext cx="48672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387" y="1604962"/>
            <a:ext cx="39338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137" y="223825"/>
            <a:ext cx="34575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4466" y="95262"/>
            <a:ext cx="411666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9922" y="-71425"/>
            <a:ext cx="29891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0350" y="890587"/>
            <a:ext cx="33432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83712" y="-9525"/>
            <a:ext cx="4067175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16">
            <a:alphaModFix amt="92000"/>
          </a:blip>
          <a:stretch>
            <a:fillRect/>
          </a:stretch>
        </p:blipFill>
        <p:spPr>
          <a:xfrm>
            <a:off x="-34975" y="-9525"/>
            <a:ext cx="9213900" cy="61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6227312" y="1982637"/>
            <a:ext cx="1995900" cy="1065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developer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same mutable state variable without appropriate synchronization, your program is broken.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same mutable state variable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without appropriate synchronization, your program is broken.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without appropriate synchronization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your program is broken.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25" y="638350"/>
            <a:ext cx="5286374" cy="38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 b="7578" l="0" r="0" t="0"/>
          <a:stretch/>
        </p:blipFill>
        <p:spPr>
          <a:xfrm>
            <a:off x="3857625" y="638350"/>
            <a:ext cx="5286374" cy="35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b="13051" l="0" r="0" t="0"/>
          <a:stretch/>
        </p:blipFill>
        <p:spPr>
          <a:xfrm>
            <a:off x="3857625" y="638350"/>
            <a:ext cx="5286374" cy="33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 b="18160" l="0" r="0" t="0"/>
          <a:stretch/>
        </p:blipFill>
        <p:spPr>
          <a:xfrm>
            <a:off x="3857625" y="638350"/>
            <a:ext cx="5286374" cy="31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67060" l="0" r="0" t="0"/>
          <a:stretch/>
        </p:blipFill>
        <p:spPr>
          <a:xfrm>
            <a:off x="3857625" y="638350"/>
            <a:ext cx="5286374" cy="12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b="79285" l="0" r="0" t="0"/>
          <a:stretch/>
        </p:blipFill>
        <p:spPr>
          <a:xfrm>
            <a:off x="3857625" y="638350"/>
            <a:ext cx="5286374" cy="8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b="83847" l="0" r="0" t="0"/>
          <a:stretch/>
        </p:blipFill>
        <p:spPr>
          <a:xfrm>
            <a:off x="3857625" y="638347"/>
            <a:ext cx="5286374" cy="6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 b="89503" l="0" r="0" t="0"/>
          <a:stretch/>
        </p:blipFill>
        <p:spPr>
          <a:xfrm>
            <a:off x="3857625" y="638349"/>
            <a:ext cx="5286374" cy="4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00" y="876399"/>
            <a:ext cx="7881776" cy="40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https://www.pinterest.com/pin/395190936024778319/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0"/>
            <a:ext cx="8520600" cy="178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D9D9D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traditional thread-based concurrency model built into Java doesn’t match well with the natural human sense for parallelism.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6405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concurrency and parallelism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things to appear in someone’s mind may be “Java Concurrency in Practice” by Brian Göetz,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threads, java.util.concurrent, Fork-Join, parallel streams, reactive, Akka or MapReduce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Groovy, first things to appear in someone’s mind may be Gradle, Grails, Spock, DSLs or scripting.</a:t>
            </a:r>
          </a:p>
        </p:txBody>
      </p:sp>
      <p:pic>
        <p:nvPicPr>
          <p:cNvPr descr="A.0.gif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RecursiveTask&lt;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</a:t>
            </a:r>
            <a:r>
              <a:rPr b="1"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asList(list.get(1), list.get(0))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list.subList(0, list.size() / 2)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list.subList(list.size() / 2, list.size())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merge(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left, right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http://reactivex.io/RxJava/2.x/javadoc/io/reactivex/Flowable.html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260475"/>
            <a:ext cx="3399868" cy="2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75" y="260475"/>
            <a:ext cx="3399875" cy="20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50" y="2653900"/>
            <a:ext cx="3399872" cy="20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911" y="2690125"/>
            <a:ext cx="4018000" cy="19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0" y="2725450"/>
            <a:ext cx="91440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@RestController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GreetingController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template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"Hello, %s!"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counter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@RequestMapping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"/greeting"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@RequestParam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defaultValue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"World"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incrementAndGet()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format(template, name));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7191226" cy="2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0" l="77044" r="0" t="0"/>
          <a:stretch/>
        </p:blipFill>
        <p:spPr>
          <a:xfrm>
            <a:off x="7191224" y="0"/>
            <a:ext cx="1952773" cy="27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8" cy="483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37475" y="-44125"/>
            <a:ext cx="9218948" cy="52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250" y="1607520"/>
            <a:ext cx="3592924" cy="28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17102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parallelism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fork/join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1493525" y="4881175"/>
            <a:ext cx="771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5924"/>
            <a:ext cx="1493518" cy="25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725" y="0"/>
            <a:ext cx="1583250" cy="2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50" y="0"/>
            <a:ext cx="1221124" cy="25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4153" y="2525924"/>
            <a:ext cx="1413850" cy="21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>
            <p:ph type="title"/>
          </p:nvPr>
        </p:nvSpPr>
        <p:spPr>
          <a:xfrm>
            <a:off x="1710225" y="0"/>
            <a:ext cx="5596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45083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remote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Communicating Sequential Processes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Transactional Memory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2010800"/>
            <a:ext cx="6405600" cy="255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 that provides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high-level APIs and DSLs for writing concurrent and parallel code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both in Java and Groovy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support for concepts of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map/reduce, fork/join, asynchronous code, actors, agents, dataflows (not all mentioned)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deserves a little more attention, isn’t it?</a:t>
            </a:r>
          </a:p>
        </p:txBody>
      </p:sp>
      <p:pic>
        <p:nvPicPr>
          <p:cNvPr descr="A.0.gif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08290"/>
            <a:ext cx="6405600" cy="80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Great injustice is that you rarely meet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 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both these lists.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15952" cy="479792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>
            <p:ph type="title"/>
          </p:nvPr>
        </p:nvSpPr>
        <p:spPr>
          <a:xfrm>
            <a:off x="6216150" y="324550"/>
            <a:ext cx="2928000" cy="5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https://www.pinterest.com/pin/527554543837493577/</a:t>
            </a:r>
          </a:p>
        </p:txBody>
      </p:sp>
      <p:sp>
        <p:nvSpPr>
          <p:cNvPr id="292" name="Shape 292"/>
          <p:cNvSpPr txBox="1"/>
          <p:nvPr>
            <p:ph type="title"/>
          </p:nvPr>
        </p:nvSpPr>
        <p:spPr>
          <a:xfrm>
            <a:off x="6216150" y="1067437"/>
            <a:ext cx="2928000" cy="5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goo.gl/PZNNGY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150" y="1869925"/>
            <a:ext cx="2928000" cy="29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0" y="1849650"/>
            <a:ext cx="5054700" cy="144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GROOVY?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819675" y="4881175"/>
            <a:ext cx="8324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http://forevercuriousmuseum.org/events/rube-goldberg-machine-summer-camp-july-28-29-30-2015/</a:t>
            </a:r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699" y="0"/>
            <a:ext cx="4089299" cy="49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unmodifiableCollection(tweets);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23" name="Shape 323"/>
          <p:cNvGrpSpPr/>
          <p:nvPr/>
        </p:nvGrpSpPr>
        <p:grpSpPr>
          <a:xfrm>
            <a:off x="0" y="1250100"/>
            <a:ext cx="9144003" cy="3893400"/>
            <a:chOff x="0" y="1250100"/>
            <a:chExt cx="9191801" cy="3893400"/>
          </a:xfrm>
        </p:grpSpPr>
        <p:pic>
          <p:nvPicPr>
            <p:cNvPr id="324" name="Shape 3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5300" y="1250100"/>
              <a:ext cx="3893400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Shape 325"/>
            <p:cNvPicPr preferRelativeResize="0"/>
            <p:nvPr/>
          </p:nvPicPr>
          <p:blipFill rotWithShape="1">
            <a:blip r:embed="rId3">
              <a:alphaModFix/>
            </a:blip>
            <a:srcRect b="0" l="0" r="70174" t="0"/>
            <a:stretch/>
          </p:blipFill>
          <p:spPr>
            <a:xfrm>
              <a:off x="0" y="1250100"/>
              <a:ext cx="116122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Shape 326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8743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Shape 327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16414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Shape 328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240867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Shape 329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59128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Shape 330"/>
            <p:cNvPicPr preferRelativeResize="0"/>
            <p:nvPr/>
          </p:nvPicPr>
          <p:blipFill rotWithShape="1">
            <a:blip r:embed="rId3">
              <a:alphaModFix/>
            </a:blip>
            <a:srcRect b="0" l="71503" r="0" t="0"/>
            <a:stretch/>
          </p:blipFill>
          <p:spPr>
            <a:xfrm>
              <a:off x="8082325" y="1250100"/>
              <a:ext cx="1109475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Shape 331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6679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Shape 332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7412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38" name="Shape 338"/>
          <p:cNvGrpSpPr/>
          <p:nvPr/>
        </p:nvGrpSpPr>
        <p:grpSpPr>
          <a:xfrm>
            <a:off x="0" y="1250100"/>
            <a:ext cx="9144003" cy="3893400"/>
            <a:chOff x="0" y="1250100"/>
            <a:chExt cx="9144003" cy="3893400"/>
          </a:xfrm>
        </p:grpSpPr>
        <p:grpSp>
          <p:nvGrpSpPr>
            <p:cNvPr id="339" name="Shape 339"/>
            <p:cNvGrpSpPr/>
            <p:nvPr/>
          </p:nvGrpSpPr>
          <p:grpSpPr>
            <a:xfrm>
              <a:off x="0" y="1250100"/>
              <a:ext cx="9144003" cy="3893400"/>
              <a:chOff x="0" y="1250100"/>
              <a:chExt cx="9191801" cy="3893400"/>
            </a:xfrm>
          </p:grpSpPr>
          <p:pic>
            <p:nvPicPr>
              <p:cNvPr id="340" name="Shape 34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625300" y="1250100"/>
                <a:ext cx="3893400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" name="Shape 34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70174" t="0"/>
              <a:stretch/>
            </p:blipFill>
            <p:spPr>
              <a:xfrm>
                <a:off x="0" y="1250100"/>
                <a:ext cx="116122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2" name="Shape 342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8743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3" name="Shape 343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16414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4" name="Shape 344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240867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5" name="Shape 345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59128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" name="Shape 346"/>
              <p:cNvPicPr preferRelativeResize="0"/>
              <p:nvPr/>
            </p:nvPicPr>
            <p:blipFill rotWithShape="1">
              <a:blip r:embed="rId3">
                <a:alphaModFix/>
              </a:blip>
              <a:srcRect b="0" l="71503" r="0" t="0"/>
              <a:stretch/>
            </p:blipFill>
            <p:spPr>
              <a:xfrm>
                <a:off x="8082325" y="1250100"/>
                <a:ext cx="1109475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7" name="Shape 347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6679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8" name="Shape 348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7412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9" name="Shape 349"/>
            <p:cNvPicPr preferRelativeResize="0"/>
            <p:nvPr/>
          </p:nvPicPr>
          <p:blipFill rotWithShape="1">
            <a:blip r:embed="rId3">
              <a:alphaModFix/>
            </a:blip>
            <a:srcRect b="11774" l="10120" r="70175" t="10301"/>
            <a:stretch/>
          </p:blipFill>
          <p:spPr>
            <a:xfrm>
              <a:off x="3697425" y="1651000"/>
              <a:ext cx="1714174" cy="303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Shape 3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977600"/>
              <a:ext cx="6858000" cy="243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2464800" y="225450"/>
            <a:ext cx="4214400" cy="4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class SynchronizedCounter {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counter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@Synchronized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incrementAndGet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atomicCounter = atomicCounter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return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@WithReadLock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@WithWriteLock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counter = 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/>
        </p:nvSpPr>
        <p:spPr>
          <a:xfrm>
            <a:off x="1812450" y="1205550"/>
            <a:ext cx="55191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thread1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thread2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startDaemon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thread1, thread2 ]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/>
        </p:nvSpPr>
        <p:spPr>
          <a:xfrm>
            <a:off x="1491300" y="1465200"/>
            <a:ext cx="61614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process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([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'git'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'status'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([],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'.'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processOutput = new StringWriter()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process.consumeProcessOutput processOutput, processOutput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waitFor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86B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processOutput.toString().trim()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6405600" cy="112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this talk we will try to fix it. One by one,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explore various use cases of GPars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all its pragmatism and conciseness. </a:t>
            </a:r>
          </a:p>
        </p:txBody>
      </p:sp>
      <p:pic>
        <p:nvPicPr>
          <p:cNvPr descr="A.0.gif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2278375"/>
            <a:ext cx="6405600" cy="109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forgetting neither plain Java nor Groovy adepts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we will use Groovy to empower our solutions and ensure that everything works from Java the same way.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/>
        </p:nvSpPr>
        <p:spPr>
          <a:xfrm>
            <a:off x="472800" y="0"/>
            <a:ext cx="81984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config = new CompilerConfiguration()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config.addCompilationCustomizers(new ASTTransformationCustomizer(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ThreadInterrupt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binding = new Binding(i:0)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shell = new GroovyShell(binding,config)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start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shell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evaluate(userCode)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t.join(1000)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(t.alive)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interrupt()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3914150" y="1235950"/>
            <a:ext cx="48804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TimedInterrupt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=TimeUnit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SECONDS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FibCalculator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Shape 372"/>
          <p:cNvSpPr txBox="1"/>
          <p:nvPr/>
        </p:nvSpPr>
        <p:spPr>
          <a:xfrm>
            <a:off x="472800" y="3309450"/>
            <a:ext cx="51804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ConditionalInterrupt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Quotas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.disallow(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UserService 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longRunningRequest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/>
        </p:nvSpPr>
        <p:spPr>
          <a:xfrm>
            <a:off x="307350" y="254475"/>
            <a:ext cx="4639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 from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${Thread.currentThread().name}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6638275" y="254475"/>
            <a:ext cx="1983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'''Multi-line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strings'''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2339400" y="754700"/>
            <a:ext cx="68046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numbers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colors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'#ff0000'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'#00ff00'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'#0000ff'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444000" y="1981550"/>
            <a:ext cx="4070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'unknown'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5365500" y="1492525"/>
            <a:ext cx="34413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increment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curry(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3971725" y="2440200"/>
            <a:ext cx="49215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&lt;=&gt;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1702225" y="1486912"/>
            <a:ext cx="2269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carNames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car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74025" y="2697050"/>
            <a:ext cx="3823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2123875" y="4219500"/>
            <a:ext cx="451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@IgnoreIf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os.linux || jdk.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3174000" y="3627300"/>
            <a:ext cx="5970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sneakyThrow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IOException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 don't care"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/>
        </p:nvSpPr>
        <p:spPr>
          <a:xfrm>
            <a:off x="0" y="234350"/>
            <a:ext cx="82887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rows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Sql.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newInstance(url, user, password, driver)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rows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 * FROM table"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0" y="826400"/>
            <a:ext cx="46254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..&lt;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collect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nums)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'yes'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age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times {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'hello!'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 txBox="1"/>
          <p:nvPr/>
        </p:nvSpPr>
        <p:spPr>
          <a:xfrm>
            <a:off x="694800" y="3860675"/>
            <a:ext cx="84492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delta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'jdbc://'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driver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'generic'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 txBox="1"/>
          <p:nvPr/>
        </p:nvSpPr>
        <p:spPr>
          <a:xfrm>
            <a:off x="86250" y="2711400"/>
            <a:ext cx="4070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'poem.txt'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eachLine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line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4156650" y="959825"/>
            <a:ext cx="5007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json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parseText(jsonText)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xml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parseText(xmlText)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xmlBuilder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root(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attribute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elem1(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elem2(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'xml'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/>
        </p:nvSpPr>
        <p:spPr>
          <a:xfrm>
            <a:off x="333050" y="764800"/>
            <a:ext cx="2214000" cy="3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@TypeChecked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@CompileStatic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@Canonical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@InheritConstructors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@Lazy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@Sortable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@Builder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@Delegate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@Memoized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@Singleton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@Log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0" y="74025"/>
            <a:ext cx="90165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@Grab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'org.springframework'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'spring-orm'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'4.3.8.RELEASE'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org.springframework.jdbc.core.JdbcTemplate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283700" y="4391100"/>
            <a:ext cx="8547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GroovyShell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(variables)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'println persons.sort { person -&gt; person.name }'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3120600" y="3515337"/>
            <a:ext cx="3798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please show the square_root of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2849275" y="838700"/>
            <a:ext cx="62289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MetaProgramming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methodMissing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methodArgs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metaClass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doubleIt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delegate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ReturnStatement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returnStatement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macro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"42"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 txBox="1"/>
          <p:nvPr/>
        </p:nvSpPr>
        <p:spPr>
          <a:xfrm>
            <a:off x="2244900" y="2232462"/>
            <a:ext cx="43584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plus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5205200" y="2910950"/>
            <a:ext cx="3021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DatabaseTest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3" name="Shape 413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5" name="Shape 415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6" name="Shape 416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1" name="Shape 421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27" name="Shape 427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8" name="Shape 428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5" name="Shape 435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7" name="Shape 437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8" name="Shape 438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3" name="Shape 443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49" name="Shape 449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0" name="Shape 450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7" name="Shape 457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9" name="Shape 459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0" name="Shape 460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5" name="Shape 465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70" name="Shape 470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71" name="Shape 471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72" name="Shape 472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73" name="Shape 473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74" name="Shape 474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5" name="Shape 475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2" name="Shape 482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4" name="Shape 484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5" name="Shape 485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90" name="Shape 490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95" name="Shape 495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96" name="Shape 496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97" name="Shape 497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98" name="Shape 498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99" name="Shape 499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0" name="Shape 500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7" name="Shape 507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9" name="Shape 509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0" name="Shape 510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5" name="Shape 515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20" name="Shape 520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521" name="Shape 521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522" name="Shape 522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523" name="Shape 523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24" name="Shape 524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25" name="Shape 525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/>
        </p:nvSpPr>
        <p:spPr>
          <a:xfrm>
            <a:off x="5132522" y="385137"/>
            <a:ext cx="1656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5132525" y="2818862"/>
            <a:ext cx="1808700" cy="19395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1238125" y="113227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2602262" y="295473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2208212" y="138735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5" name="Shape 535"/>
          <p:cNvSpPr/>
          <p:nvPr/>
        </p:nvSpPr>
        <p:spPr>
          <a:xfrm>
            <a:off x="1451162" y="160613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1451162" y="211673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7" name="Shape 537"/>
          <p:cNvSpPr/>
          <p:nvPr/>
        </p:nvSpPr>
        <p:spPr>
          <a:xfrm>
            <a:off x="3135337" y="283198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8" name="Shape 538"/>
          <p:cNvSpPr/>
          <p:nvPr/>
        </p:nvSpPr>
        <p:spPr>
          <a:xfrm>
            <a:off x="1977512" y="32847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/>
        </p:nvSpPr>
        <p:spPr>
          <a:xfrm>
            <a:off x="2032407" y="18147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/>
          <p:nvPr/>
        </p:nvSpPr>
        <p:spPr>
          <a:xfrm>
            <a:off x="2679337" y="17891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1364387" y="28996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1871762" y="244403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3" name="Shape 543"/>
          <p:cNvSpPr/>
          <p:nvPr/>
        </p:nvSpPr>
        <p:spPr>
          <a:xfrm>
            <a:off x="2679338" y="244403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1396112" y="33889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5" name="Shape 545"/>
          <p:cNvSpPr/>
          <p:nvPr/>
        </p:nvSpPr>
        <p:spPr>
          <a:xfrm>
            <a:off x="2722262" y="325516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2732287" y="11992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6026300" y="7048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8" name="Shape 548"/>
          <p:cNvSpPr/>
          <p:nvPr/>
        </p:nvSpPr>
        <p:spPr>
          <a:xfrm>
            <a:off x="5269250" y="9236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5269250" y="14342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0" name="Shape 550"/>
          <p:cNvSpPr/>
          <p:nvPr/>
        </p:nvSpPr>
        <p:spPr>
          <a:xfrm>
            <a:off x="5663145" y="9540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6179925" y="14885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5736900" y="17241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" name="Shape 553"/>
          <p:cNvSpPr/>
          <p:nvPr/>
        </p:nvSpPr>
        <p:spPr>
          <a:xfrm>
            <a:off x="5547350" y="5615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6096787" y="295476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5749137" y="36912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6" name="Shape 556"/>
          <p:cNvSpPr/>
          <p:nvPr/>
        </p:nvSpPr>
        <p:spPr>
          <a:xfrm>
            <a:off x="5810362" y="39114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5197237" y="35263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/>
          <p:nvPr/>
        </p:nvSpPr>
        <p:spPr>
          <a:xfrm>
            <a:off x="5391425" y="28997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9" name="Shape 559"/>
          <p:cNvSpPr/>
          <p:nvPr/>
        </p:nvSpPr>
        <p:spPr>
          <a:xfrm>
            <a:off x="5228962" y="40156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0" name="Shape 560"/>
          <p:cNvSpPr/>
          <p:nvPr/>
        </p:nvSpPr>
        <p:spPr>
          <a:xfrm>
            <a:off x="6165975" y="32848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 txBox="1"/>
          <p:nvPr>
            <p:ph idx="4294967295" type="title"/>
          </p:nvPr>
        </p:nvSpPr>
        <p:spPr>
          <a:xfrm>
            <a:off x="0" y="230680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2" name="Shape 562"/>
          <p:cNvSpPr/>
          <p:nvPr/>
        </p:nvSpPr>
        <p:spPr>
          <a:xfrm>
            <a:off x="755987" y="224218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3" name="Shape 563"/>
          <p:cNvSpPr/>
          <p:nvPr/>
        </p:nvSpPr>
        <p:spPr>
          <a:xfrm>
            <a:off x="723137" y="2684300"/>
            <a:ext cx="486324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 txBox="1"/>
          <p:nvPr>
            <p:ph idx="4294967295" type="title"/>
          </p:nvPr>
        </p:nvSpPr>
        <p:spPr>
          <a:xfrm>
            <a:off x="3923075" y="8945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5" name="Shape 565"/>
          <p:cNvSpPr/>
          <p:nvPr/>
        </p:nvSpPr>
        <p:spPr>
          <a:xfrm>
            <a:off x="4679062" y="8299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6" name="Shape 566"/>
          <p:cNvSpPr/>
          <p:nvPr/>
        </p:nvSpPr>
        <p:spPr>
          <a:xfrm>
            <a:off x="4646212" y="1272050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 txBox="1"/>
          <p:nvPr>
            <p:ph idx="4294967295" type="title"/>
          </p:nvPr>
        </p:nvSpPr>
        <p:spPr>
          <a:xfrm>
            <a:off x="3928412" y="3380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8" name="Shape 568"/>
          <p:cNvSpPr/>
          <p:nvPr/>
        </p:nvSpPr>
        <p:spPr>
          <a:xfrm>
            <a:off x="4684400" y="3315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9" name="Shape 569"/>
          <p:cNvSpPr/>
          <p:nvPr/>
        </p:nvSpPr>
        <p:spPr>
          <a:xfrm>
            <a:off x="4651550" y="3757825"/>
            <a:ext cx="486323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8346202" y="1675450"/>
            <a:ext cx="702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 txBox="1"/>
          <p:nvPr>
            <p:ph idx="4294967295" type="title"/>
          </p:nvPr>
        </p:nvSpPr>
        <p:spPr>
          <a:xfrm>
            <a:off x="7126000" y="21634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72" name="Shape 572"/>
          <p:cNvSpPr/>
          <p:nvPr/>
        </p:nvSpPr>
        <p:spPr>
          <a:xfrm>
            <a:off x="7881987" y="20988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73" name="Shape 573"/>
          <p:cNvSpPr/>
          <p:nvPr/>
        </p:nvSpPr>
        <p:spPr>
          <a:xfrm>
            <a:off x="7849137" y="2540950"/>
            <a:ext cx="486324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8583987" y="2695450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75" name="Shape 575"/>
          <p:cNvSpPr/>
          <p:nvPr/>
        </p:nvSpPr>
        <p:spPr>
          <a:xfrm>
            <a:off x="8435725" y="2098850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0" l="6041" r="0" t="0"/>
          <a:stretch/>
        </p:blipFill>
        <p:spPr>
          <a:xfrm>
            <a:off x="0" y="672250"/>
            <a:ext cx="6135125" cy="3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0" y="4625400"/>
            <a:ext cx="6135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https://motherboard.vice.com/en_us/article/inside-rube-goldberg-machine-youtube-video-artist-joseph-herschers-bedroom-workshop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4220400" y="771825"/>
            <a:ext cx="49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yermilov17@gmail.com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ork for EPAM Systems since 2011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in office - clustering, Big Data and automated testing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out of office - 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Groovy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Shape 58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Shape 581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607" name="Shape 607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0" name="Shape 610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2" name="Shape 612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3" name="Shape 613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8" name="Shape 618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2" name="Shape 622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23" name="Shape 623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24" name="Shape 624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5" name="Shape 625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626" name="Shape 626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8" name="Shape 658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0" name="Shape 660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2" name="Shape 662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3" name="Shape 663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8" name="Shape 668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73" name="Shape 673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4" name="Shape 674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5" name="Shape 675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76" name="Shape 676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7389337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8" name="Shape 678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9" name="Shape 679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0" name="Shape 680"/>
          <p:cNvSpPr/>
          <p:nvPr/>
        </p:nvSpPr>
        <p:spPr>
          <a:xfrm>
            <a:off x="7052887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7" name="Shape 687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8" name="Shape 688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9" name="Shape 689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0" name="Shape 690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91" name="Shape 691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2" name="Shape 692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3" name="Shape 693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94" name="Shape 694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6" name="Shape 696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7" name="Shape 697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3" name="Shape 703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4" name="Shape 704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5" name="Shape 705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706" name="Shape 706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7" name="Shape 707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8" name="Shape 708"/>
          <p:cNvSpPr txBox="1"/>
          <p:nvPr/>
        </p:nvSpPr>
        <p:spPr>
          <a:xfrm>
            <a:off x="3775575" y="3001250"/>
            <a:ext cx="16713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709" name="Shape 709"/>
          <p:cNvSpPr/>
          <p:nvPr/>
        </p:nvSpPr>
        <p:spPr>
          <a:xfrm>
            <a:off x="6291537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10" name="Shape 710"/>
          <p:cNvSpPr/>
          <p:nvPr/>
        </p:nvSpPr>
        <p:spPr>
          <a:xfrm>
            <a:off x="5569362" y="3157225"/>
            <a:ext cx="599700" cy="416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711" name="Shape 711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2" name="Shape 722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4" name="Shape 724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" name="Shape 725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6" name="Shape 726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7" name="Shape 727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1" name="Shape 731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32" name="Shape 732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6" name="Shape 736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737" name="Shape 737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38" name="Shape 738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9" name="Shape 739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  <p:sp>
        <p:nvSpPr>
          <p:cNvPr id="740" name="Shape 740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41" name="Shape 741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Shape 74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489182" y="0"/>
            <a:ext cx="76548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Shape 747"/>
          <p:cNvSpPr txBox="1"/>
          <p:nvPr>
            <p:ph idx="4294967295" type="title"/>
          </p:nvPr>
        </p:nvSpPr>
        <p:spPr>
          <a:xfrm>
            <a:off x="0" y="0"/>
            <a:ext cx="3737400" cy="218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GB" sz="4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5235600" y="4881175"/>
            <a:ext cx="3908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https://discoveryartjoy.wordpress.com/page/2/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9369" l="27787" r="51534" t="61925"/>
          <a:stretch/>
        </p:blipFill>
        <p:spPr>
          <a:xfrm>
            <a:off x="0" y="2972619"/>
            <a:ext cx="2798650" cy="13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#2 for developing concurrent code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Holder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private int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Holder(int n) { this.n =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void assertSanity()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Initializer { 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Holder holder;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void init() { holder = new Holder(42);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assertSanity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holder;</a:t>
            </a:r>
            <a:b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 holder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0" y="1707525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MURPHY’S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Anything that can go wrong will go wrong.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64974" y="3174361"/>
            <a:ext cx="975249" cy="11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6440225" y="3315787"/>
            <a:ext cx="1559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Holder was not properly published!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GParsPool.withExistingPool(pool)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GParsExecutorsPool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ExecutorService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GParsPool.withPool(numberOfThreads, exceptionHandler)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4" name="Shape 784"/>
          <p:cNvSpPr txBox="1"/>
          <p:nvPr/>
        </p:nvSpPr>
        <p:spPr>
          <a:xfrm>
            <a:off x="1102175" y="1373475"/>
            <a:ext cx="47691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Runtime.getRuntime().availableProcessors() + 1</a:t>
            </a:r>
          </a:p>
        </p:txBody>
      </p:sp>
      <p:cxnSp>
        <p:nvCxnSpPr>
          <p:cNvPr id="785" name="Shape 785"/>
          <p:cNvCxnSpPr/>
          <p:nvPr/>
        </p:nvCxnSpPr>
        <p:spPr>
          <a:xfrm rot="10800000">
            <a:off x="3022000" y="962200"/>
            <a:ext cx="12300" cy="46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1" name="Shape 791"/>
          <p:cNvSpPr txBox="1"/>
          <p:nvPr/>
        </p:nvSpPr>
        <p:spPr>
          <a:xfrm>
            <a:off x="1545150" y="949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2" name="Shape 792"/>
          <p:cNvSpPr txBox="1"/>
          <p:nvPr/>
        </p:nvSpPr>
        <p:spPr>
          <a:xfrm>
            <a:off x="1545150" y="2199475"/>
            <a:ext cx="60537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3" name="Shape 793"/>
          <p:cNvSpPr txBox="1"/>
          <p:nvPr/>
        </p:nvSpPr>
        <p:spPr>
          <a:xfrm>
            <a:off x="1545150" y="3691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'Done:'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.callAsync()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8990" l="5034" r="78103" t="59859"/>
          <a:stretch/>
        </p:blipFill>
        <p:spPr>
          <a:xfrm>
            <a:off x="219900" y="2836951"/>
            <a:ext cx="2358875" cy="15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#1 for developing concurrent code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-12" y="1559500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MOORE’S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will get exponentially faster.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b="0" l="1594" r="0" t="0"/>
          <a:stretch/>
        </p:blipFill>
        <p:spPr>
          <a:xfrm>
            <a:off x="3824100" y="1170125"/>
            <a:ext cx="4249424" cy="3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idx="1" type="body"/>
          </p:nvPr>
        </p:nvSpPr>
        <p:spPr>
          <a:xfrm>
            <a:off x="4671124" y="2439325"/>
            <a:ext cx="2391599" cy="44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code may not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&amp;extractKeywords.async()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tweets...'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extractKeywordsAsync(latestTweets.get())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fetchLatestTweetsAsync = twitter.&amp;fetchLatestTweets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extractKeywordsAsync(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Loading tweets and e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keywords = extractKeywordsAsync(latestTweets)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eywords.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whenBound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 and 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twitter.&amp;fetchLatestTweets.asyncFun()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googleExtractKeywords()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speculate(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watsonsExtractKeywords(), googleExtractKeywords()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googleExtractKeywords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fetchLatestTweetsAsync()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gmemoize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runForkJoin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(list) { list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&lt; 2) { return list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if (list[0] &lt;= list[1])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list[-1..0]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int middleIndex = list.size() / 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list[0..&lt;middleIndex]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list[middleIndex..&lt;list.size()]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merge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childrenResults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lambdaToClosure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result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 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watsons.extractKeywords(tweets); }),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google.extractKeywords(tweets);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return keywords;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result = executeAsync 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twitter.fetchLatestTweets();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).get(0);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final List tweets = (List) result.get();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watsons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extractKeywords(tweets); }),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google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.minParallel({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minBlueCircle =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size())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>
            <p:ph idx="4294967295" type="title"/>
          </p:nvPr>
        </p:nvSpPr>
        <p:spPr>
          <a:xfrm>
            <a:off x="3684050" y="2264100"/>
            <a:ext cx="54600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pic>
        <p:nvPicPr>
          <p:cNvPr id="899" name="Shape 8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3739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Shape 900"/>
          <p:cNvSpPr txBox="1"/>
          <p:nvPr/>
        </p:nvSpPr>
        <p:spPr>
          <a:xfrm>
            <a:off x="100" y="4683000"/>
            <a:ext cx="9144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http://www.keywordsuggests.com/DT5zG9YMrnEK707aqUa2IhkNs5vUwu3mV6WrrLHR0soHddyR42EFvbEkYg9kaqswD%7CyremGnEFLO%7CzJXdp0SMQ/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 txBox="1"/>
          <p:nvPr/>
        </p:nvSpPr>
        <p:spPr>
          <a:xfrm>
            <a:off x="804900" y="571200"/>
            <a:ext cx="7534200" cy="17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stringGuard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28.times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Thread.start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stringGuard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updateValue(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it + '|' + Thread.currentThread().name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6" name="Shape 906"/>
          <p:cNvSpPr txBox="1"/>
          <p:nvPr/>
        </p:nvSpPr>
        <p:spPr>
          <a:xfrm>
            <a:off x="804900" y="2288400"/>
            <a:ext cx="7610400" cy="20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listGuard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Agent&lt;List&lt;String&gt;&gt;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43.times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Thread.start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listGuard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Thread.currentThread().name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it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/>
          <p:nvPr/>
        </p:nvSpPr>
        <p:spPr>
          <a:xfrm>
            <a:off x="610200" y="0"/>
            <a:ext cx="79236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stringGuard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MessagingRunnable&lt;String&gt;()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doRun(String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updateValue(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 + '|' + Thread.currentThread().getName()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System.out.println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2" name="Shape 912"/>
          <p:cNvSpPr txBox="1"/>
          <p:nvPr/>
        </p:nvSpPr>
        <p:spPr>
          <a:xfrm>
            <a:off x="610200" y="1892100"/>
            <a:ext cx="7962300" cy="3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Agent&lt;List&lt;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listGuard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MessagingRunnable&lt;List&lt;String&gt;&gt;()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doRun(List&lt;String&gt;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currentThread()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getName());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MessagingRunnable&lt;List&lt;String&gt;&gt;()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doRun(List&lt;String&gt;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Shape 9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75" y="0"/>
            <a:ext cx="670692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Shape 918"/>
          <p:cNvSpPr txBox="1"/>
          <p:nvPr>
            <p:ph idx="4294967295" type="title"/>
          </p:nvPr>
        </p:nvSpPr>
        <p:spPr>
          <a:xfrm>
            <a:off x="0" y="2264100"/>
            <a:ext cx="2720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</p:txBody>
      </p:sp>
      <p:sp>
        <p:nvSpPr>
          <p:cNvPr id="919" name="Shape 919"/>
          <p:cNvSpPr txBox="1"/>
          <p:nvPr/>
        </p:nvSpPr>
        <p:spPr>
          <a:xfrm>
            <a:off x="2578825" y="4881175"/>
            <a:ext cx="6564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http://tommyboy5000.deviantart.com/art/Rube-Goldberg-machine-485199926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 txBox="1"/>
          <p:nvPr/>
        </p:nvSpPr>
        <p:spPr>
          <a:xfrm>
            <a:off x="1356450" y="2201300"/>
            <a:ext cx="65934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fetchLatestNews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reactor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news.fetchLatest()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5" name="Shape 925"/>
          <p:cNvSpPr txBox="1"/>
          <p:nvPr/>
        </p:nvSpPr>
        <p:spPr>
          <a:xfrm>
            <a:off x="1356450" y="3069200"/>
            <a:ext cx="65934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extractText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messageHandler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status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post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text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926" name="Shape 926"/>
          <p:cNvSpPr txBox="1"/>
          <p:nvPr/>
        </p:nvSpPr>
        <p:spPr>
          <a:xfrm>
            <a:off x="1356450" y="4275600"/>
            <a:ext cx="65934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save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reactor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text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927" name="Shape 927"/>
          <p:cNvSpPr txBox="1"/>
          <p:nvPr/>
        </p:nvSpPr>
        <p:spPr>
          <a:xfrm>
            <a:off x="1356450" y="0"/>
            <a:ext cx="6431100" cy="22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main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actor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loop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fetchLatestNews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latestNews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extractText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latestNews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save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text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